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6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ECF05-F85E-4487-B56F-34692AF50F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64CA-E403-42D0-A4BD-CFE4BFE0D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8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16CF-7AD5-46E5-A1BE-E1A171954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2F0E42-EF50-41C9-ACE2-14E1A8A78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05FEF-8F23-4101-A2F4-D07295E0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E0827-9FE6-428B-926B-B645D571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22FF2-4D48-47F1-A653-54036CC3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374D1-91AE-42DA-87F3-CA41741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CAD9B8-954E-447B-940E-91A51CB8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8BA87-5394-4802-8134-5238D5C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2FED5-90C5-4013-BEEF-A97DA59F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9368-B2EF-4E52-BDE5-BBE81746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6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707172-C727-45E5-BB28-343FB00FD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07947-ADF5-466E-96AB-3D152F48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DD5E-D23D-441E-A520-6C40B05C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42190-FE2E-4E71-A8A5-3B8FE927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92D1B-7D92-4359-B062-110998A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8A9C-1188-474B-BF82-9E12201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87392-34A8-499C-8B90-21105CA6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3DE23-02A4-4038-A45C-A53B086D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30AA3-26E8-4DE9-B3A1-D8D6435B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2062D-9B3F-40A6-B26F-0275DBC9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2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A9E75-951A-42CD-BA83-18F80B8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93756-0CA7-421F-8C70-2686F267D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F7D3C-DC01-4E48-A65C-6A2BE456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1B91F-BD1E-40C2-AD1A-507CD686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79564-9FC8-407C-BA04-378D1C12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8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2533-4915-4C30-BD10-A25BA5FB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78C27-E10C-4D7B-A44A-565F3F98B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35CC8-8A1B-4E95-A72F-21702EA1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A97B4-261C-46C6-908C-5A1E1F28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989174-610C-46DE-BB7E-71479C0A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A74FA-2CDE-48EB-9445-065B962D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DC180-9A92-47A4-B4D9-CA21A871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C903F-9340-4AE8-AC23-C2B646B1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61AB8-1905-4F21-BDED-81323D5E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4064F-13BA-4BC2-A785-9A36FB1AF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D9C08-C915-41DA-9196-1FF0AE3C1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48E260-0A12-4DD2-B005-CE621714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E8B1C-7991-4C06-99B0-ADD01854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2C06C-A9BE-46CC-BF18-1E566991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7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AC6E8-330B-41FB-ADFF-B70FD284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01C4CB-E59F-4592-A267-D41FF9B3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A6D77A-1C2A-43A1-AB35-AD880795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6187E-8D27-4412-A870-558FABC2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2A0B9-6D5B-43D8-9DBD-4C0FAA26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AF859C-C882-4423-8E51-361CD9D1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8425F-FD52-4CD8-A26B-D6D430A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692A-4327-43FF-8687-3F465BD5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956F4-EEB7-47BC-8E11-9CA5FE0F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EC6F7-842C-4F53-B24A-FDAFFED4E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6E58B-F5A3-4164-AB39-2779A6A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03F84-1D7B-4918-8498-020E0643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D8751D-7AC4-4E7B-BDD1-A51AC628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609D-4CFD-49F2-8C8F-32B8DBBD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DD1D76-EBF5-424D-ACB1-FE3C65879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3156E-4F25-4E98-94F5-354F114BE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AAD84-C946-4BDB-B75C-460738FC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1E2D9-C8CF-4B24-A03A-44A90E1C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4AAC5-48E5-47B2-9347-B3C29646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1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4AF853-96DE-457D-8FFF-F72B29B5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69BDD-C224-4FDC-B88A-D44209FD2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4F504-ABAB-48BE-97C1-417E48408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7EBD-A6FA-4DBC-970E-EA455CB7C97F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D6A4D-F94B-4675-B5B1-6DB191A0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03C80-F7E4-429D-BD5D-3AC5C60F9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미국 내 </a:t>
            </a:r>
            <a:r>
              <a:rPr lang="ko-KR" altLang="en-US" sz="4000" b="1" dirty="0" err="1">
                <a:solidFill>
                  <a:schemeClr val="bg1"/>
                </a:solidFill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506890" y="2711058"/>
            <a:ext cx="3650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자료 출처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설명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분석 그래프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변주영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082BF04-0027-4F4D-8568-224F7155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300"/>
            <a:ext cx="10515600" cy="5173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latin typeface="-apple-system"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latin typeface="Apple SD Gothic Neo"/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  <a:latin typeface="Pretendard Variable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latin typeface="-apple-system"/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3641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09477-0698-489E-B8E9-54B0A6EF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509D5-DF66-4D9F-BFAA-3E72665BA7CF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6E887E8-C9E1-4F2C-869B-9B909E688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3" y="1007334"/>
            <a:ext cx="1367359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5C874-F780-4685-B09F-38CC906FFDE2}"/>
              </a:ext>
            </a:extLst>
          </p:cNvPr>
          <p:cNvSpPr txBox="1"/>
          <p:nvPr/>
        </p:nvSpPr>
        <p:spPr>
          <a:xfrm>
            <a:off x="2590800" y="116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미국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3AB2F3-4DB8-4E51-B4D5-4B497FD15ADE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85B111-AD56-47A5-A101-AE9A8BC4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0C9D021-444C-4E59-9456-E38EA96D2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A8B050-C960-449E-A69A-69B3053FF7F8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7C2828-B70C-41B6-A1DE-FB165ABB00AE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AA0998-8B63-4EC9-8727-8FA62B59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B6619-DAD2-4DB8-964B-DCF0CCBB9C49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281E0E-36EE-4E88-92FB-EB2DE645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BDD418-DC10-4805-AD4A-90B583D74099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CB144C-4138-4CD3-B032-783F4A85D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271A2C-C791-41CB-99CA-1FA01EDEBB4C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0B8673-0C56-4535-980D-6DCE602A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E45B6F-825E-46D5-81AF-DA11B35C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2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자료 출처 및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7A81E1F-F02C-4E9D-9A2F-37B8B93E8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5024580"/>
            <a:ext cx="11537577" cy="14973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3500" b="1" dirty="0"/>
              <a:t>NAICS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sz="1000" dirty="0"/>
          </a:p>
          <a:p>
            <a:r>
              <a:rPr lang="ko-KR" altLang="en-US" sz="1600" dirty="0"/>
              <a:t>북미 산업 분류 시스템 </a:t>
            </a:r>
            <a:r>
              <a:rPr lang="en-US" altLang="ko-KR" sz="1600" dirty="0"/>
              <a:t>(The North American Industry Classification System) </a:t>
            </a:r>
            <a:r>
              <a:rPr lang="ko-KR" altLang="en-US" sz="1600" dirty="0"/>
              <a:t>의 약자</a:t>
            </a:r>
            <a:endParaRPr lang="en-US" altLang="ko-KR" sz="1600" dirty="0"/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sz="110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sz="1600" dirty="0"/>
              <a:t>연방 통계 기관이 미국 기업 경제와 관련된 통계 데이터를 수집</a:t>
            </a:r>
            <a:r>
              <a:rPr lang="en-US" altLang="ko-KR" sz="1600" dirty="0"/>
              <a:t>, </a:t>
            </a:r>
            <a:r>
              <a:rPr lang="ko-KR" altLang="en-US" sz="1600" dirty="0"/>
              <a:t>분석 및 발표 등에 사용하기 위한 목적으로 산업을 분류한 표준</a:t>
            </a:r>
            <a:endParaRPr lang="en-US" altLang="ko-KR" sz="16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596E5B-AA5C-43C1-ACAC-DC4FFE09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084726"/>
            <a:ext cx="7144871" cy="1081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FD541E-77E1-4593-A928-2D0F70938F36}"/>
              </a:ext>
            </a:extLst>
          </p:cNvPr>
          <p:cNvSpPr txBox="1"/>
          <p:nvPr/>
        </p:nvSpPr>
        <p:spPr>
          <a:xfrm>
            <a:off x="7862047" y="1163908"/>
            <a:ext cx="272527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U.S. Bureau of Economic Analysis (BEA)</a:t>
            </a:r>
          </a:p>
          <a:p>
            <a:endParaRPr lang="en-US" altLang="ko-KR" sz="5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dirty="0"/>
              <a:t> 경제분석국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9B1289-18C1-4CA8-9066-17DCAFA0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0" y="2362929"/>
            <a:ext cx="7264445" cy="23286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65B662-F81C-4D0A-BD54-7D5923FD9850}"/>
              </a:ext>
            </a:extLst>
          </p:cNvPr>
          <p:cNvSpPr txBox="1"/>
          <p:nvPr/>
        </p:nvSpPr>
        <p:spPr>
          <a:xfrm>
            <a:off x="7862047" y="2899429"/>
            <a:ext cx="4034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</a:t>
            </a:r>
            <a:r>
              <a:rPr lang="en-US" altLang="ko-KR" dirty="0"/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 </a:t>
            </a:r>
            <a:r>
              <a:rPr lang="ko-KR" altLang="en-US" dirty="0"/>
              <a:t>업종별 정규직 근로자 </a:t>
            </a:r>
            <a:r>
              <a:rPr lang="en-US" altLang="ko-KR" dirty="0"/>
              <a:t>1</a:t>
            </a:r>
            <a:r>
              <a:rPr lang="ko-KR" altLang="en-US" dirty="0"/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121219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B1BDA4-3B10-4086-8253-46E4F6FB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961384"/>
            <a:ext cx="11908414" cy="5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7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FC6884-3E09-4C41-B300-AC8200DB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55" y="877386"/>
            <a:ext cx="8551889" cy="58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45AEC7-3423-406B-AE10-6D35E41A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1" y="851647"/>
            <a:ext cx="8615818" cy="588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3FF1AA-AE98-42E6-87F8-2D4B6CCF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939778"/>
            <a:ext cx="10327341" cy="57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B37CC-FFAA-4E83-9869-9D6BC7C0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5" y="897616"/>
            <a:ext cx="10533529" cy="57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A2ADE0E-D950-4476-9966-2CE264A6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1030942"/>
            <a:ext cx="11537577" cy="549102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전통적으로</a:t>
            </a:r>
            <a:r>
              <a:rPr lang="en-US" altLang="ko-KR" sz="2000" dirty="0"/>
              <a:t>, </a:t>
            </a:r>
            <a:r>
              <a:rPr lang="ko-KR" altLang="en-US" sz="2000" dirty="0"/>
              <a:t>미국에서 가장 임금이 높은 직업군은 회계</a:t>
            </a:r>
            <a:r>
              <a:rPr lang="en-US" altLang="ko-KR" sz="2000" dirty="0"/>
              <a:t>, </a:t>
            </a:r>
            <a:r>
              <a:rPr lang="ko-KR" altLang="en-US" sz="2000" dirty="0"/>
              <a:t>재무</a:t>
            </a:r>
            <a:r>
              <a:rPr lang="en-US" altLang="ko-KR" sz="2000" dirty="0"/>
              <a:t>, </a:t>
            </a:r>
            <a:r>
              <a:rPr lang="ko-KR" altLang="en-US" sz="2000" dirty="0"/>
              <a:t>보험 등 금융과 관련한 </a:t>
            </a:r>
            <a:r>
              <a:rPr lang="ko-KR" altLang="en-US" sz="2000" dirty="0" err="1"/>
              <a:t>직업군이었으나</a:t>
            </a:r>
            <a:r>
              <a:rPr lang="en-US" altLang="ko-KR" sz="2000" dirty="0"/>
              <a:t>, 4</a:t>
            </a:r>
            <a:r>
              <a:rPr lang="ko-KR" altLang="en-US" sz="2000" dirty="0"/>
              <a:t>차 산업혁명으로 인한 </a:t>
            </a:r>
            <a:r>
              <a:rPr lang="en-US" altLang="ko-KR" sz="2000" dirty="0"/>
              <a:t>IT</a:t>
            </a:r>
            <a:r>
              <a:rPr lang="ko-KR" altLang="en-US" sz="2000" dirty="0"/>
              <a:t>기술의 중요성 대두로 인해 </a:t>
            </a:r>
            <a:r>
              <a:rPr lang="en-US" altLang="ko-KR" sz="2000" dirty="0"/>
              <a:t>IT </a:t>
            </a:r>
            <a:r>
              <a:rPr lang="ko-KR" altLang="en-US" sz="2000" dirty="0"/>
              <a:t>직종에 종사하는 직업군의 임금이 가장 높아졌다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IT </a:t>
            </a:r>
            <a:r>
              <a:rPr lang="ko-KR" altLang="en-US" sz="2000" dirty="0"/>
              <a:t>직종의 부상 기조는 </a:t>
            </a:r>
            <a:r>
              <a:rPr lang="en-US" altLang="ko-KR" sz="2000" dirty="0"/>
              <a:t>2000</a:t>
            </a:r>
            <a:r>
              <a:rPr lang="ko-KR" altLang="en-US" sz="2000" dirty="0"/>
              <a:t>년대 들어서 꾸준하게 유지되었지만</a:t>
            </a:r>
            <a:r>
              <a:rPr lang="en-US" altLang="ko-KR" sz="2000" dirty="0"/>
              <a:t>, </a:t>
            </a:r>
            <a:r>
              <a:rPr lang="ko-KR" altLang="en-US" sz="2000" dirty="0"/>
              <a:t>빅데이터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블록체인 등의 기술이 더해지며 더더욱 산업이 빠르게 성장하였고</a:t>
            </a:r>
            <a:r>
              <a:rPr lang="en-US" altLang="ko-KR" sz="2000" dirty="0"/>
              <a:t>, </a:t>
            </a:r>
            <a:r>
              <a:rPr lang="ko-KR" altLang="en-US" sz="2000" dirty="0"/>
              <a:t>결정적으로 </a:t>
            </a:r>
            <a:r>
              <a:rPr lang="en-US" altLang="ko-KR" sz="2000" dirty="0"/>
              <a:t>2020</a:t>
            </a:r>
            <a:r>
              <a:rPr lang="ko-KR" altLang="en-US" sz="2000" dirty="0"/>
              <a:t>년에 코로나 사태가 발생하면서 </a:t>
            </a:r>
            <a:r>
              <a:rPr lang="ko-KR" altLang="en-US" sz="2000" dirty="0" err="1"/>
              <a:t>언택트</a:t>
            </a:r>
            <a:r>
              <a:rPr lang="ko-KR" altLang="en-US" sz="2000" dirty="0"/>
              <a:t> 기술의 중요성이 더욱 부각되며 마침내 미국에서 가장 고임금을 받는 직종이 되었다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미국의 </a:t>
            </a:r>
            <a:r>
              <a:rPr lang="en-US" altLang="ko-KR" sz="2000" dirty="0"/>
              <a:t>1</a:t>
            </a:r>
            <a:r>
              <a:rPr lang="ko-KR" altLang="en-US" sz="2000" dirty="0"/>
              <a:t>인당 </a:t>
            </a:r>
            <a:r>
              <a:rPr lang="en-US" altLang="ko-KR" sz="2000" dirty="0" err="1"/>
              <a:t>gdp</a:t>
            </a:r>
            <a:r>
              <a:rPr lang="ko-KR" altLang="en-US" sz="2000" dirty="0"/>
              <a:t>는 </a:t>
            </a:r>
            <a:r>
              <a:rPr lang="en-US" altLang="ko-KR" sz="2000" dirty="0"/>
              <a:t>2000</a:t>
            </a:r>
            <a:r>
              <a:rPr lang="ko-KR" altLang="en-US" sz="2000" dirty="0"/>
              <a:t>년 </a:t>
            </a:r>
            <a:r>
              <a:rPr lang="en-US" altLang="ko-KR" sz="2000" dirty="0"/>
              <a:t>: $36,330, 2022</a:t>
            </a:r>
            <a:r>
              <a:rPr lang="ko-KR" altLang="en-US" sz="2000" dirty="0"/>
              <a:t>년 </a:t>
            </a:r>
            <a:r>
              <a:rPr lang="en-US" altLang="ko-KR" sz="2000" dirty="0"/>
              <a:t>: $76,329</a:t>
            </a:r>
            <a:r>
              <a:rPr lang="ko-KR" altLang="en-US" sz="2000" dirty="0"/>
              <a:t>으로 </a:t>
            </a:r>
            <a:r>
              <a:rPr lang="en-US" altLang="ko-KR" sz="2000" dirty="0"/>
              <a:t>2</a:t>
            </a:r>
            <a:r>
              <a:rPr lang="ko-KR" altLang="en-US" sz="2000" dirty="0"/>
              <a:t>배 가량 상승하였다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데이터 처리 서비스 </a:t>
            </a:r>
            <a:r>
              <a:rPr lang="ko-KR" altLang="en-US" sz="2000" dirty="0" err="1"/>
              <a:t>직군의</a:t>
            </a:r>
            <a:r>
              <a:rPr lang="ko-KR" altLang="en-US" sz="2000" dirty="0"/>
              <a:t> 평균 임금은 같은 기간동안 </a:t>
            </a:r>
            <a:r>
              <a:rPr lang="en-US" altLang="ko-KR" sz="2000" dirty="0"/>
              <a:t>3.26</a:t>
            </a:r>
            <a:r>
              <a:rPr lang="ko-KR" altLang="en-US" sz="2000" dirty="0"/>
              <a:t>배나 상승하며 미국인의 평균 임금   상승률을 훨씬 상회했으나</a:t>
            </a:r>
            <a:r>
              <a:rPr lang="en-US" altLang="ko-KR" sz="2000" dirty="0"/>
              <a:t>, </a:t>
            </a:r>
            <a:r>
              <a:rPr lang="ko-KR" altLang="en-US" sz="2000" dirty="0"/>
              <a:t>소매업</a:t>
            </a:r>
            <a:r>
              <a:rPr lang="en-US" altLang="ko-KR" sz="2000" dirty="0"/>
              <a:t>, </a:t>
            </a:r>
            <a:r>
              <a:rPr lang="ko-KR" altLang="en-US" sz="2000" dirty="0"/>
              <a:t>농업</a:t>
            </a:r>
            <a:r>
              <a:rPr lang="en-US" altLang="ko-KR" sz="2000" dirty="0"/>
              <a:t>, </a:t>
            </a:r>
            <a:r>
              <a:rPr lang="ko-KR" altLang="en-US" sz="2000" dirty="0"/>
              <a:t>창고업 등 실물과 관련된 직종은 </a:t>
            </a:r>
            <a:r>
              <a:rPr lang="en-US" altLang="ko-KR" sz="2000" dirty="0"/>
              <a:t>1.5 ~ 1.8</a:t>
            </a:r>
            <a:r>
              <a:rPr lang="ko-KR" altLang="en-US" sz="2000" dirty="0"/>
              <a:t>배 정도만 오르는 상대적으로 저조한 상승률을 보였다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42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322</Words>
  <Application>Microsoft Office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Apple SD Gothic Neo</vt:lpstr>
      <vt:lpstr>-apple-system</vt:lpstr>
      <vt:lpstr>Pretendard Variable</vt:lpstr>
      <vt:lpstr>한컴 고딕</vt:lpstr>
      <vt:lpstr>Arial</vt:lpstr>
      <vt:lpstr>Wingdings</vt:lpstr>
      <vt:lpstr>맑은 고딕</vt:lpstr>
      <vt:lpstr>Office 테마</vt:lpstr>
      <vt:lpstr>PowerPoint 프레젠테이션</vt:lpstr>
      <vt:lpstr>개요</vt:lpstr>
      <vt:lpstr>자료 출처 및 설명</vt:lpstr>
      <vt:lpstr>분석 그래프</vt:lpstr>
      <vt:lpstr>분석 그래프</vt:lpstr>
      <vt:lpstr>분석 그래프</vt:lpstr>
      <vt:lpstr>분석 그래프</vt:lpstr>
      <vt:lpstr>분석 그래프</vt:lpstr>
      <vt:lpstr>결론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</dc:creator>
  <cp:lastModifiedBy>kdp</cp:lastModifiedBy>
  <cp:revision>34</cp:revision>
  <dcterms:created xsi:type="dcterms:W3CDTF">2024-01-29T13:14:14Z</dcterms:created>
  <dcterms:modified xsi:type="dcterms:W3CDTF">2024-01-30T06:15:16Z</dcterms:modified>
</cp:coreProperties>
</file>